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Override PartName="/customxml/itemprops3.xml" ContentType="application/vnd.openxmlformats-officedocument.customXmlProperties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s/slide20.xml" ContentType="application/vnd.openxmlformats-officedocument.presentationml.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3"/>
  </p:notesMasterIdLst>
  <p:handoutMasterIdLst>
    <p:handoutMasterId r:id="rId1"/>
  </p:handoutMasterIdLst>
  <p:sldIdLst>
    <p:sldId id="256" r:id="rId4"/>
    <p:sldId id="264" r:id="rId5"/>
    <p:sldId id="257" r:id="rId6"/>
    <p:sldId id="258" r:id="rId7"/>
    <p:sldId id="262" r:id="rId8"/>
    <p:sldId id="285" r:id="rId9"/>
    <p:sldId id="265" r:id="rId10"/>
    <p:sldId id="259" r:id="rId11"/>
    <p:sldId id="281" r:id="rId12"/>
    <p:sldId id="276" r:id="rId13"/>
    <p:sldId id="298" r:id="rId14"/>
    <p:sldId id="292" r:id="rId15"/>
    <p:sldId id="299" r:id="rId16"/>
    <p:sldId id="291" r:id="rId17"/>
    <p:sldId id="293" r:id="rId18"/>
    <p:sldId id="279" r:id="rId19"/>
    <p:sldId id="278" r:id="rId20"/>
    <p:sldId id="290" r:id="rId21"/>
    <p:sldId id="286" r:id="rId22"/>
    <p:sldId id="296" r:id="rId23"/>
    <p:sldId id="294" r:id="rId24"/>
    <p:sldId id="260" r:id="rId25"/>
    <p:sldId id="261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C775B-5D28-42EB-8C81-4AD476646DF7}" v="24" dt="2022-12-07T19:58:24.874"/>
    <p1510:client id="{6D9C0B1A-2AC6-4CF0-A953-F073EC9810F0}" v="296" dt="2022-12-08T05:52:57.298"/>
    <p1510:client id="{73B6E6B9-15D3-4B6E-8257-E9112C7A4281}" v="104" dt="2022-12-08T18:14:30.753"/>
    <p1510:client id="{74D5E42D-7A2A-44CA-B0D5-F11481727643}" v="1149" dt="2022-12-08T17:50:29.703"/>
    <p1510:client id="{7E3EC847-C84A-426D-84A5-D2E77FB3576D}" v="1251" dt="2022-12-08T18:26:19.689"/>
    <p1510:client id="{9ED40078-F81E-47D9-8F28-A0CC4BC58DE4}" v="1" dt="2022-12-10T18:03:52.017"/>
    <p1510:client id="{B043E538-40D9-44AB-B87C-90D616EB791A}" v="9" dt="2022-12-08T19:18:22.497"/>
    <p1510:client id="{B3741D96-6BFA-4098-BC9A-06C673D2EB33}" v="1171" dt="2022-12-08T19:51:45.636"/>
    <p1510:client id="{C08E9E19-6683-4949-9AE5-2107CB16905B}" v="26" dt="2022-12-08T16:45:09.403"/>
    <p1510:client id="{D6E33A3E-CC39-483A-833C-8AD12D5CC679}" v="351" dt="2022-12-10T17:46:31.718"/>
    <p1510:client id="{DE5978C0-D28C-49DE-ADDF-334C64D186D8}" v="20" dt="2022-12-10T11:42:18.016"/>
    <p1510:client id="{FA64C30C-49CD-4183-88EB-B45894D9893E}" v="1366" dt="2022-12-10T10:47:19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" Type="http://schemas.openxmlformats.org/officeDocument/2006/relationships/slideMaster" Target="slideMasters/slideMaster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tableStyles" Target="tableStyles.xml"/><Relationship Id="rId29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1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65E63C1-FDFC-4961-854E-8BDBB0C73F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A9D01F1-FA98-406A-A062-ED57DF9B1F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F512534-7C34-4A72-8663-1EAF8FE70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30B0B24-C9B8-4EF0-B8EE-624C138B2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E07F041-A58E-48C1-B286-069C89EA3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A20FB91-D47E-4CB4-8126-0B3D99E6C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65A58B1-C2B4-49C7-AE82-ED920C3498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B791F9A-D3F8-46C7-89A9-84311D61C8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D1933E0-DFBE-4530-BAF9-BA7BF34B75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AA88377-D2E3-4BAC-B2D7-73B26FADDF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A9F859C-FC54-4BFD-8CCD-715CE87D1F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4830ACC-38C7-4FEA-95FE-9378241CE2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CDD8CCD-FA95-4251-9F43-668CA0848D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3C5F1AB-2818-4C54-81B9-33554F812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219BA96-B566-4060-91E6-F3B6E6186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D35022C-EF08-4C0A-AC61-27757E6086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5706056-F496-4E2E-88C7-77182BC33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1"/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/>
          <p:cNvSpPr>
            <a:spLocks noGrp="1" noEditPoints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pPr lvl="0"/>
            <a:r>
              <a:rPr lang="en-US"/>
              <a:t>Click icon to add SmartArt graphic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/>
          <p:cNvSpPr/>
          <p:nvPr/>
        </p:nvSpPr>
        <p:spPr>
          <a:xfrm>
            <a:off x="2113884" y="0"/>
            <a:ext cx="10078116" cy="6858000"/>
          </a:xfrm>
          <a:custGeom>
            <a:avLst/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lnTo>
                  <a:pt x="379323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/>
          <p:cNvSpPr>
            <a:spLocks noGrp="1" noEditPoints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 noEditPoints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 noEditPoints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 noEditPoints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/>
          <p:cNvSpPr>
            <a:spLocks noGrp="1" noEditPoints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/>
          <p:cNvSpPr>
            <a:spLocks noGrp="1" noEditPoints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/>
          <p:cNvSpPr>
            <a:spLocks noGrp="1" noEditPoints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/>
          <p:cNvSpPr>
            <a:spLocks noGrp="1" noEditPoints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hf dt="0"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 panose="020B0604020202020204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1"/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 panose="020B0604020202020204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/>
          <p:cNvSpPr>
            <a:spLocks noGrp="1" noEditPoints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/>
          <p:cNvSpPr>
            <a:spLocks noGrp="1" noEditPoints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/>
            <p:cNvCxnSpPr/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dt="0"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/>
            <p:cNvCxnSpPr/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>
          <a:blip r:embed="rId1"/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art Placeholder 6"/>
          <p:cNvSpPr>
            <a:spLocks noGrp="1" noEditPoints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pPr lvl="0"/>
            <a:r>
              <a:rPr lang="en-US"/>
              <a:t>Click icon to add chart</a:t>
            </a:r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/>
          <p:cNvSpPr>
            <a:spLocks noGrp="1" noEditPoints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/>
          <p:cNvSpPr>
            <a:spLocks noGrp="1" noEditPoints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/>
          <p:cNvSpPr>
            <a:spLocks noGrp="1" noEditPoints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/>
          <p:cNvSpPr>
            <a:spLocks noGrp="1" noEditPoints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icon to add picture</a:t>
            </a:r>
          </a:p>
        </p:txBody>
      </p:sp>
      <p:sp>
        <p:nvSpPr>
          <p:cNvPr id="23" name="Text Placeholder 2"/>
          <p:cNvSpPr>
            <a:spLocks noGrp="1" noEditPoints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/>
          <p:cNvSpPr>
            <a:spLocks noGrp="1" noEditPoints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/>
          <p:cNvSpPr>
            <a:spLocks noGrp="1" noEditPoints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/>
          <p:cNvSpPr>
            <a:spLocks noGrp="1" noEditPoints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/>
          <p:cNvSpPr>
            <a:spLocks noGrp="1" noEditPoints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/>
          <p:cNvSpPr>
            <a:spLocks noGrp="1" noEditPoints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icon to add picture</a:t>
            </a:r>
          </a:p>
        </p:txBody>
      </p:sp>
      <p:sp>
        <p:nvSpPr>
          <p:cNvPr id="25" name="Text Placeholder 2"/>
          <p:cNvSpPr>
            <a:spLocks noGrp="1" noEditPoints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/>
          <p:cNvSpPr>
            <a:spLocks noGrp="1" noEditPoints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/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/>
          <p:cNvSpPr>
            <a:spLocks noGrp="1" noEditPoints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 panose="020B0604020202020204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/>
          <p:cNvSpPr>
            <a:spLocks noGrp="1" noEditPoints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/>
          <p:cNvSpPr>
            <a:spLocks noGrp="1" noEditPoints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3" name="Text Placeholder 2"/>
          <p:cNvSpPr>
            <a:spLocks noGrp="1" noEditPoints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/>
          <p:cNvSpPr>
            <a:spLocks noGrp="1" noEditPoints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/>
          <p:cNvSpPr>
            <a:spLocks noGrp="1" noEditPoints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4" name="Text Placeholder 2"/>
          <p:cNvSpPr>
            <a:spLocks noGrp="1" noEditPoints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/>
          <p:cNvSpPr>
            <a:spLocks noGrp="1" noEditPoints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/>
          <p:cNvSpPr>
            <a:spLocks noGrp="1" noEditPoints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5" name="Text Placeholder 2"/>
          <p:cNvSpPr>
            <a:spLocks noGrp="1" noEditPoints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/>
          <p:cNvSpPr>
            <a:spLocks noGrp="1" noEditPoints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/>
          <p:cNvSpPr>
            <a:spLocks noGrp="1" noEditPoints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4" name="Text Placeholder 2"/>
          <p:cNvSpPr>
            <a:spLocks noGrp="1" noEditPoints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/>
          <p:cNvSpPr>
            <a:spLocks noGrp="1" noEditPoints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/>
          <p:cNvSpPr>
            <a:spLocks noGrp="1" noEditPoints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9" name="Text Placeholder 2"/>
          <p:cNvSpPr>
            <a:spLocks noGrp="1" noEditPoints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/>
          <p:cNvSpPr>
            <a:spLocks noGrp="1" noEditPoints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/>
          <p:cNvSpPr>
            <a:spLocks noGrp="1" noEditPoints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0" name="Text Placeholder 2"/>
          <p:cNvSpPr>
            <a:spLocks noGrp="1" noEditPoints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/>
          <p:cNvSpPr>
            <a:spLocks noGrp="1" noEditPoints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/>
          <p:cNvSpPr>
            <a:spLocks noGrp="1" noEditPoints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1" name="Text Placeholder 2"/>
          <p:cNvSpPr>
            <a:spLocks noGrp="1" noEditPoints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/>
          <p:cNvSpPr>
            <a:spLocks noGrp="1" noEditPoints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10" Type="http://schemas.openxmlformats.org/officeDocument/2006/relationships/slideLayout" Target="../slideLayouts/slideLayout12.xml"/><Relationship Id="rId11" Type="http://schemas.openxmlformats.org/officeDocument/2006/relationships/notesSlide" Target="../notesSlides/notesSlide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jpe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4632384" y="4425196"/>
            <a:ext cx="7401463" cy="570974"/>
          </a:xfrm>
        </p:spPr>
        <p:txBody>
          <a:bodyPr/>
          <a:lstStyle/>
          <a:p>
            <a:r>
              <a:rPr lang="en-US"/>
              <a:t>Data Analysis – Team project</a:t>
            </a:r>
            <a:br>
              <a:rPr lang="en-US"/>
            </a:br>
            <a:r>
              <a:rPr lang="en-US"/>
              <a:t>Crime rate in west midlands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7744653" y="4996170"/>
            <a:ext cx="1600515" cy="1387377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Team 4</a:t>
            </a:r>
            <a:r>
              <a:rPr lang="en-US" sz="1200"/>
              <a:t> </a:t>
            </a:r>
          </a:p>
          <a:p>
            <a:pPr marL="171450" indent="-171450">
              <a:buFont typeface="Wingdings" pitchFamily="2" charset="2" panose="05000000000000000000"/>
              <a:buChar char="v"/>
            </a:pPr>
            <a:r>
              <a:rPr lang="en-US" sz="1200"/>
              <a:t>Jyothi </a:t>
            </a:r>
            <a:r>
              <a:rPr lang="en-US" sz="1200" err="1"/>
              <a:t>Palle</a:t>
            </a:r>
            <a:endParaRPr lang="en-US" sz="1200"/>
          </a:p>
          <a:p>
            <a:pPr marL="171450" indent="-171450">
              <a:buFont typeface="Wingdings" pitchFamily="2" charset="2" panose="05000000000000000000"/>
              <a:buChar char="v"/>
            </a:pPr>
            <a:r>
              <a:rPr lang="en-US" sz="1200"/>
              <a:t>Olive </a:t>
            </a:r>
            <a:r>
              <a:rPr lang="en-US" sz="1200" err="1"/>
              <a:t>Mckenzie</a:t>
            </a:r>
            <a:endParaRPr lang="en-US" sz="1200"/>
          </a:p>
          <a:p>
            <a:pPr marL="171450" indent="-171450">
              <a:buFont typeface="Wingdings" pitchFamily="2" charset="2" panose="05000000000000000000"/>
              <a:buChar char="v"/>
            </a:pPr>
            <a:r>
              <a:rPr lang="en-US" sz="1200"/>
              <a:t>Hoi </a:t>
            </a:r>
            <a:r>
              <a:rPr lang="en-US" sz="1200" err="1"/>
              <a:t>Hei</a:t>
            </a:r>
            <a:r>
              <a:rPr lang="en-US" sz="1200"/>
              <a:t> Ng (Tony)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369724" y="6568440"/>
            <a:ext cx="3322320" cy="172085"/>
          </a:xfr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r>
              <a:rPr lang="en-US" sz="1200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t>10</a:t>
            </a:fld>
            <a:endParaRPr lang="en-US" sz="1200"/>
          </a:p>
        </p:txBody>
      </p:sp>
      <p:pic>
        <p:nvPicPr>
          <p:cNvPr id="3" name="Picture 3" descr="Chart, pi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5296" y="1785026"/>
            <a:ext cx="2743200" cy="1941462"/>
          </a:xfrm>
          <a:prstGeom prst="rect">
            <a:avLst/>
          </a:prstGeom>
        </p:spPr>
      </p:pic>
      <p:pic>
        <p:nvPicPr>
          <p:cNvPr id="5" name="Picture 5" descr="Chart, pie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238" y="1934976"/>
            <a:ext cx="2743200" cy="1941462"/>
          </a:xfrm>
          <a:prstGeom prst="rect">
            <a:avLst/>
          </a:prstGeom>
        </p:spPr>
      </p:pic>
      <p:pic>
        <p:nvPicPr>
          <p:cNvPr id="6" name="Picture 11" descr="Chart, pie chart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83418" y="1949689"/>
            <a:ext cx="2743200" cy="1941462"/>
          </a:xfrm>
          <a:prstGeom prst="rect">
            <a:avLst/>
          </a:prstGeom>
        </p:spPr>
      </p:pic>
      <p:pic>
        <p:nvPicPr>
          <p:cNvPr id="12" name="Picture 12" descr="Chart, pie chart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0625" y="3976170"/>
            <a:ext cx="2630774" cy="1854020"/>
          </a:xfrm>
          <a:prstGeom prst="rect">
            <a:avLst/>
          </a:prstGeom>
        </p:spPr>
      </p:pic>
      <p:pic>
        <p:nvPicPr>
          <p:cNvPr id="13" name="Picture 13" descr="Chart, pie chart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86691" y="3881390"/>
            <a:ext cx="2743200" cy="1941462"/>
          </a:xfrm>
          <a:prstGeom prst="rect">
            <a:avLst/>
          </a:prstGeom>
        </p:spPr>
      </p:pic>
      <p:pic>
        <p:nvPicPr>
          <p:cNvPr id="14" name="Picture 14" descr="Chart, pie chart&#10;&#10;Description automatically generate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30884" y="3884284"/>
            <a:ext cx="2743200" cy="19414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00455" y="741873"/>
            <a:ext cx="5910145" cy="75438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T</a:t>
            </a:r>
            <a:r>
              <a:rPr lang="en-GB" sz="1200"/>
              <a:t>otal Number of crimes per city over the nine months remained almost constant </a:t>
            </a:r>
            <a:endParaRPr lang="en-US"/>
          </a:p>
          <a:p>
            <a:r>
              <a:rPr lang="en-GB" sz="1200"/>
              <a:t>with very small fluctuations. 1.6 for Birmingham, 2.4 for Wolverhampton,1.1 Coventry and 1.5 for Sandwell  </a:t>
            </a:r>
            <a:endParaRPr lang="en-US"/>
          </a:p>
        </p:txBody>
      </p:sp>
      <p:pic>
        <p:nvPicPr>
          <p:cNvPr id="16" name="Picture 16" descr="Chart, pie chart&#10;&#10;Description automatically generate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690395" y="-4597"/>
            <a:ext cx="2743200" cy="1941462"/>
          </a:xfrm>
          <a:prstGeom prst="rect">
            <a:avLst/>
          </a:prstGeom>
        </p:spPr>
      </p:pic>
      <p:pic>
        <p:nvPicPr>
          <p:cNvPr id="18" name="Picture 18" descr="Chart, pie chart&#10;&#10;Description automatically generated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90280" y="1780818"/>
            <a:ext cx="2743200" cy="1941462"/>
          </a:xfrm>
          <a:prstGeom prst="rect">
            <a:avLst/>
          </a:prstGeom>
        </p:spPr>
      </p:pic>
      <p:pic>
        <p:nvPicPr>
          <p:cNvPr id="19" name="Picture 19" descr="Chart, pie chart&#10;&#10;Description automatically generated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53225" y="3888123"/>
            <a:ext cx="2743200" cy="194146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440781" y="146465"/>
            <a:ext cx="4423573" cy="37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</a:t>
            </a:r>
            <a:r>
              <a:rPr lang="en-GB" sz="1200" b="1"/>
              <a:t>otal Number of crimes per city from Jan 2022-Sep 2022</a:t>
            </a:r>
            <a:endParaRPr lang="en-US" sz="1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507148" y="491469"/>
            <a:ext cx="8958920" cy="1130570"/>
          </a:xfrm>
        </p:spPr>
        <p:txBody>
          <a:bodyPr>
            <a:normAutofit/>
          </a:bodyPr>
          <a:lstStyle/>
          <a:p>
            <a:r>
              <a:rPr lang="en-GB" b="1">
                <a:latin typeface="Calibri" pitchFamily="34" charset="0" panose="020F0502020204030204"/>
                <a:cs typeface="Calibri" pitchFamily="34" charset="0" panose="020F0502020204030204"/>
              </a:rPr>
              <a:t>     WHAT KIND OF CRIMES OCCUR IN EACH AREA?</a:t>
            </a:r>
            <a:r>
              <a:rPr lang="en-GB">
                <a:latin typeface="Calibri" pitchFamily="34" charset="0" panose="020F0502020204030204"/>
                <a:cs typeface="Calibri" pitchFamily="34" charset="0" panose="020F0502020204030204"/>
              </a:rPr>
              <a:t> </a:t>
            </a:r>
            <a:br>
              <a:rPr lang="en-GB">
                <a:latin typeface="Calibri" pitchFamily="34" charset="0" panose="020F0502020204030204"/>
                <a:cs typeface="Calibri" pitchFamily="34" charset="0" panose="020F0502020204030204"/>
              </a:rPr>
            </a:br>
            <a:endParaRPr lang="en-GB">
              <a:ea typeface="+mj-lt"/>
              <a:cs typeface="+mj-lt"/>
            </a:endParaRP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018246" y="1588506"/>
            <a:ext cx="9878895" cy="4592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These are all the Kinds of Crimes which occur in each area</a:t>
            </a:r>
            <a:endParaRPr lang="en-US"/>
          </a:p>
          <a:p>
            <a:endParaRPr lang="en-GB" dirty="0"/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Violence and sexual offences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Vehicle crime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Public order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Criminal damage and arson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Other theft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Anti-social behaviour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Burglary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Shoplifting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Drugs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Robbery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Other crime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Possession of weapons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Theft from the person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Bicycle theft </a:t>
            </a:r>
            <a:endParaRPr lang="en-US">
              <a:ea typeface="+mn-lt"/>
              <a:cs typeface="+mn-lt"/>
            </a:endParaRPr>
          </a:p>
          <a:p>
            <a:endParaRPr lang="en-GB"/>
          </a:p>
          <a:p>
            <a:endParaRPr lang="en-GB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33611" y="1027599"/>
            <a:ext cx="7327106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 cap="all" dirty="0">
                <a:latin typeface="Calibri" pitchFamily="34" charset="0" panose="020F0502020204030204"/>
              </a:rPr>
              <a:t>WHICH CRIME HAS THE MOST RECORDS IN EACH AREA?</a:t>
            </a:r>
            <a:r>
              <a:rPr lang="en-GB" dirty="0">
                <a:latin typeface="Calibri" pitchFamily="34" charset="0" panose="020F0502020204030204"/>
                <a:cs typeface="Calibri" pitchFamily="34" charset="0" panose="020F0502020204030204"/>
              </a:rPr>
              <a:t>​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-5839836" y="1841861"/>
            <a:ext cx="8489155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565726" y="2378363"/>
            <a:ext cx="7027429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0" name="Table 11"/>
          <p:cNvGraphicFramePr>
            <a:graphicFrameLocks noGrp="1"/>
          </p:cNvGraphicFramePr>
          <p:nvPr/>
        </p:nvGraphicFramePr>
        <p:xfrm>
          <a:off x="1733611" y="1841862"/>
          <a:ext cx="6876989" cy="4411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763"/>
                <a:gridCol w="2251896"/>
                <a:gridCol w="2292330"/>
              </a:tblGrid>
              <a:tr h="83430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en-GB" dirty="0" err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Crime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Number Of Crimes Committed</a:t>
                      </a:r>
                    </a:p>
                  </a:txBody>
                  <a:tcPr/>
                </a:tc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Birmingham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 sexual offences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6177</a:t>
                      </a:r>
                    </a:p>
                  </a:txBody>
                  <a:tcPr/>
                </a:tc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Sandwell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1528</a:t>
                      </a:r>
                    </a:p>
                  </a:txBody>
                  <a:tcPr/>
                </a:tc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Coventry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1503</a:t>
                      </a:r>
                    </a:p>
                  </a:txBody>
                  <a:tcPr/>
                </a:tc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Wolverhampton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1417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619729" y="292930"/>
            <a:ext cx="3342844" cy="37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Question 2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08871" y="40914"/>
            <a:ext cx="11473293" cy="685367"/>
          </a:xfrm>
        </p:spPr>
        <p:txBody>
          <a:bodyPr>
            <a:normAutofit/>
          </a:bodyPr>
          <a:lstStyle/>
          <a:p>
            <a:r>
              <a:rPr lang="en-GB" sz="2400" b="1" u="sng"/>
              <a:t>Total crimes committed in January 2022 for all  four Areas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3" name="Table 7"/>
          <p:cNvGraphicFramePr>
            <a:graphicFrameLocks noGrp="1"/>
          </p:cNvGraphicFramePr>
          <p:nvPr/>
        </p:nvGraphicFramePr>
        <p:xfrm>
          <a:off x="3066585" y="771292"/>
          <a:ext cx="3466384" cy="6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600"/>
                <a:gridCol w="1315784"/>
              </a:tblGrid>
              <a:tr h="438583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Number of</a:t>
                      </a: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 Crimes</a:t>
                      </a:r>
                    </a:p>
                  </a:txBody>
                  <a:tcPr/>
                </a:tc>
              </a:tr>
              <a:tr h="35086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Violence and sexual offences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13179</a:t>
                      </a:r>
                      <a:endParaRPr lang="en-US" sz="1200"/>
                    </a:p>
                  </a:txBody>
                  <a:tcPr/>
                </a:tc>
              </a:tr>
              <a:tr h="438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Vehicle crime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2671 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Public order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2466</a:t>
                      </a:r>
                      <a:endParaRPr lang="en-US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Criminal damage and arson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2221</a:t>
                      </a:r>
                      <a:endParaRPr lang="en-US" sz="1200"/>
                    </a:p>
                  </a:txBody>
                  <a:tcPr/>
                </a:tc>
              </a:tr>
              <a:tr h="438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u="none" strike="noStrike" noProof="0" dirty="0"/>
                        <a:t>Other theft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1875 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Anti-social behaviour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1668</a:t>
                      </a:r>
                      <a:endParaRPr lang="en-US" sz="1200"/>
                    </a:p>
                  </a:txBody>
                  <a:tcPr/>
                </a:tc>
              </a:tr>
              <a:tr h="438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Burglary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1603 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Shoplifting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1270</a:t>
                      </a:r>
                      <a:endParaRPr lang="en-US" sz="120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Drugs   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640</a:t>
                      </a:r>
                      <a:endParaRPr lang="en-US" sz="1200"/>
                    </a:p>
                  </a:txBody>
                  <a:tcPr/>
                </a:tc>
              </a:tr>
              <a:tr h="438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u="none" strike="noStrike" noProof="0" dirty="0">
                          <a:latin typeface="Tenorite"/>
                        </a:rPr>
                        <a:t>Robbery  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621 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Other crime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544</a:t>
                      </a:r>
                      <a:endParaRPr lang="en-US" sz="1200"/>
                    </a:p>
                  </a:txBody>
                  <a:tcPr/>
                </a:tc>
              </a:tr>
              <a:tr h="614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Possession of weapons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504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Theft from the person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366</a:t>
                      </a:r>
                      <a:endParaRPr lang="en-US" sz="120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Bicycle theft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169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6" descr="Chart, bar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3394" y="646346"/>
            <a:ext cx="2743200" cy="1930657"/>
          </a:xfrm>
          <a:prstGeom prst="rect">
            <a:avLst/>
          </a:prstGeom>
        </p:spPr>
      </p:pic>
      <p:pic>
        <p:nvPicPr>
          <p:cNvPr id="12" name="Picture 7" descr="Chart, bar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06655" y="646346"/>
            <a:ext cx="2743200" cy="1930657"/>
          </a:xfrm>
          <a:prstGeom prst="rect">
            <a:avLst/>
          </a:prstGeom>
        </p:spPr>
      </p:pic>
      <p:pic>
        <p:nvPicPr>
          <p:cNvPr id="14" name="Picture 8" descr="Chart, bar chart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80692" y="2616913"/>
            <a:ext cx="2743200" cy="1960436"/>
          </a:xfrm>
          <a:prstGeom prst="rect">
            <a:avLst/>
          </a:prstGeom>
        </p:spPr>
      </p:pic>
      <p:pic>
        <p:nvPicPr>
          <p:cNvPr id="16" name="Picture 16" descr="Chart, bar chart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87908" y="744842"/>
            <a:ext cx="2743200" cy="1930657"/>
          </a:xfrm>
          <a:prstGeom prst="rect">
            <a:avLst/>
          </a:prstGeom>
        </p:spPr>
      </p:pic>
      <p:pic>
        <p:nvPicPr>
          <p:cNvPr id="18" name="Picture 15" descr="Chart, bar chart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87186" y="4488359"/>
            <a:ext cx="2743200" cy="1960436"/>
          </a:xfrm>
          <a:prstGeom prst="rect">
            <a:avLst/>
          </a:prstGeom>
        </p:spPr>
      </p:pic>
      <p:pic>
        <p:nvPicPr>
          <p:cNvPr id="20" name="Picture 17" descr="Chart, bar chart&#10;&#10;Description automatically generate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7837" y="2620523"/>
            <a:ext cx="2743200" cy="1960436"/>
          </a:xfrm>
          <a:prstGeom prst="rect">
            <a:avLst/>
          </a:prstGeom>
        </p:spPr>
      </p:pic>
      <p:pic>
        <p:nvPicPr>
          <p:cNvPr id="3" name="Picture 13" descr="Chart, bar chart&#10;&#10;Description automatically generate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06655" y="2436876"/>
            <a:ext cx="2743200" cy="1960436"/>
          </a:xfrm>
          <a:prstGeom prst="rect">
            <a:avLst/>
          </a:prstGeom>
        </p:spPr>
      </p:pic>
      <p:pic>
        <p:nvPicPr>
          <p:cNvPr id="7" name="Picture 8" descr="Chart, bar chart&#10;&#10;Description automatically generated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5673" y="4538509"/>
            <a:ext cx="2743200" cy="1960436"/>
          </a:xfrm>
          <a:prstGeom prst="rect">
            <a:avLst/>
          </a:prstGeom>
        </p:spPr>
      </p:pic>
      <p:pic>
        <p:nvPicPr>
          <p:cNvPr id="11" name="Picture 18" descr="Chart, bar chart&#10;&#10;Description automatically generated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607739" y="4398160"/>
            <a:ext cx="2743200" cy="19604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3394" y="155080"/>
            <a:ext cx="8847895" cy="30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Bar Charts for every type of crime in Birmingham, Coventry, Sandwell and Wolverhampton Jan 2022-Sept 2022 </a:t>
            </a:r>
            <a:endParaRPr 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7" descr="Chart, bar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6071" y="971824"/>
            <a:ext cx="2743200" cy="1952625"/>
          </a:xfrm>
          <a:prstGeom prst="rect">
            <a:avLst/>
          </a:prstGeom>
        </p:spPr>
      </p:pic>
      <p:pic>
        <p:nvPicPr>
          <p:cNvPr id="9" name="Picture 12" descr="Chart, bar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00296" y="1070904"/>
            <a:ext cx="2743200" cy="196043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93846" y="1027607"/>
            <a:ext cx="2743200" cy="196043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93846" y="3740146"/>
            <a:ext cx="2743200" cy="1996360"/>
          </a:xfrm>
          <a:prstGeom prst="rect">
            <a:avLst/>
          </a:prstGeom>
        </p:spPr>
      </p:pic>
      <p:pic>
        <p:nvPicPr>
          <p:cNvPr id="17" name="Picture 2" descr="Chart, bar chart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5187" y="3685771"/>
            <a:ext cx="2743200" cy="19604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204462" y="76814"/>
            <a:ext cx="5992771" cy="712165"/>
          </a:xfrm>
        </p:spPr>
        <p:txBody>
          <a:bodyPr>
            <a:normAutofit/>
          </a:bodyPr>
          <a:lstStyle/>
          <a:p>
            <a:r>
              <a:rPr lang="en-GB" sz="1400"/>
              <a:t>Q3 - 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How are the crime cases distributed in the 4 areas?</a:t>
            </a:r>
            <a:b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</a:b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Does the population affect the crime rate? </a:t>
            </a:r>
            <a:endParaRPr lang="en-GB" sz="1400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16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17270" y="872772"/>
            <a:ext cx="9500801" cy="5483839"/>
            <a:chOff x="380169" y="872772"/>
            <a:chExt cx="9500801" cy="5483839"/>
          </a:xfrm>
        </p:grpSpPr>
        <p:pic>
          <p:nvPicPr>
            <p:cNvPr id="19" name="Content Placeholder 18" descr="Map&#10;&#10;Description automatically generated"/>
            <p:cNvPicPr>
              <a:picLocks noGrp="1" noChangeAspect="1"/>
            </p:cNvPicPr>
            <p:nvPr>
              <p:ph sz="half" idx="2"/>
            </p:nvPr>
          </p:nvPicPr>
          <p:blipFill>
            <a:blip r:embed="rId1"/>
            <a:srcRect r="4462"/>
            <a:stretch/>
          </p:blipFill>
          <p:spPr>
            <a:xfrm>
              <a:off x="380169" y="3704142"/>
              <a:ext cx="4698503" cy="2652469"/>
            </a:xfrm>
            <a:prstGeom prst="rect">
              <a:avLst/>
            </a:prstGeom>
          </p:spPr>
        </p:pic>
        <p:pic>
          <p:nvPicPr>
            <p:cNvPr id="23" name="Picture 22" descr="Chart, map&#10;&#10;Description automatically generated"/>
            <p:cNvPicPr>
              <a:picLocks noChangeAspect="1"/>
            </p:cNvPicPr>
            <p:nvPr/>
          </p:nvPicPr>
          <p:blipFill>
            <a:blip r:embed="rId2"/>
            <a:srcRect r="4462"/>
            <a:stretch/>
          </p:blipFill>
          <p:spPr>
            <a:xfrm>
              <a:off x="380170" y="884088"/>
              <a:ext cx="4698502" cy="2652468"/>
            </a:xfrm>
            <a:prstGeom prst="rect">
              <a:avLst/>
            </a:prstGeom>
          </p:spPr>
        </p:pic>
        <p:pic>
          <p:nvPicPr>
            <p:cNvPr id="25" name="Picture 24" descr="Map&#10;&#10;Description automatically generated"/>
            <p:cNvPicPr>
              <a:picLocks noChangeAspect="1"/>
            </p:cNvPicPr>
            <p:nvPr/>
          </p:nvPicPr>
          <p:blipFill>
            <a:blip r:embed="rId3"/>
            <a:srcRect r="4204"/>
            <a:stretch/>
          </p:blipFill>
          <p:spPr>
            <a:xfrm>
              <a:off x="5169782" y="872772"/>
              <a:ext cx="4711187" cy="265246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/>
            <p:cNvPicPr>
              <a:picLocks noChangeAspect="1"/>
            </p:cNvPicPr>
            <p:nvPr/>
          </p:nvPicPr>
          <p:blipFill>
            <a:blip r:embed="rId4"/>
            <a:srcRect r="4204"/>
            <a:stretch/>
          </p:blipFill>
          <p:spPr>
            <a:xfrm>
              <a:off x="5169782" y="3692826"/>
              <a:ext cx="4711188" cy="2652208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 noMove="1" noResize="1"/>
          </p:cNvGraphicFramePr>
          <p:nvPr/>
        </p:nvGraphicFramePr>
        <p:xfrm>
          <a:off x="10197233" y="884088"/>
          <a:ext cx="1900279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175"/>
                <a:gridCol w="832104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Population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Birmingham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1.1 Million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Coventry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345 Thousand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Sandwell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341 Thousand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Wolverhampton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263 Thousand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18845" y="2849886"/>
            <a:ext cx="21504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000000"/>
                </a:solidFill>
                <a:effectLst/>
                <a:latin typeface="Open Sans" pitchFamily="34" charset="0" panose="020B0606030504020204"/>
              </a:rPr>
              <a:t>Source:</a:t>
            </a:r>
            <a:r>
              <a:rPr lang="en-GB" sz="800">
                <a:solidFill>
                  <a:srgbClr val="000000"/>
                </a:solidFill>
                <a:effectLst/>
                <a:latin typeface="Open Sans" pitchFamily="34" charset="0" panose="020B0606030504020204"/>
              </a:rPr>
              <a:t> UK Office for National Statistics. (web).</a:t>
            </a:r>
          </a:p>
          <a:p>
            <a:br>
              <a:rPr lang="en-GB"/>
            </a:br>
          </a:p>
        </p:txBody>
      </p:sp>
      <p:pic>
        <p:nvPicPr>
          <p:cNvPr id="4" name="Picture 3" descr="Table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09180" y="3268432"/>
            <a:ext cx="2365366" cy="8227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25859" y="117274"/>
            <a:ext cx="7497931" cy="481318"/>
          </a:xfrm>
        </p:spPr>
        <p:txBody>
          <a:bodyPr>
            <a:normAutofit/>
          </a:bodyPr>
          <a:lstStyle/>
          <a:p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Q4 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– Crime rate trend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 line </a:t>
            </a:r>
            <a:r>
              <a:rPr lang="en-GB" sz="1400" b="0" i="0" u="none" strike="noStrike" err="1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birmingham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, Wolverhampton, </a:t>
            </a:r>
            <a:r>
              <a:rPr lang="en-GB" sz="1400" err="1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coventry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 and </a:t>
            </a:r>
            <a:r>
              <a:rPr lang="en-GB" sz="1400" err="1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sandwell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 from </a:t>
            </a:r>
            <a:r>
              <a:rPr lang="en-GB" sz="1400" err="1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jan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-sept 2022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(peaks and low 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points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))</a:t>
            </a:r>
            <a:endParaRPr lang="en-US" sz="1400">
              <a:latin typeface="Calibri" pitchFamily="34" charset="0" panose="020F0502020204030204"/>
              <a:cs typeface="Calibri" pitchFamily="34" charset="0" panose="020F0502020204030204"/>
            </a:endParaRP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5778833"/>
            <a:ext cx="2743200" cy="1800000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3974431" y="6362124"/>
            <a:ext cx="4114800" cy="637324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5778833"/>
            <a:ext cx="2743200" cy="1800000"/>
          </a:xfrm>
        </p:spPr>
        <p:txBody>
          <a:bodyPr/>
          <a:lstStyle/>
          <a:p>
            <a:fld id="{A49DFD55-3C28-40EF-9E31-A92D2E4017FF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 descr="Chart, lin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5999" y="719242"/>
            <a:ext cx="4417849" cy="3033147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168" y="3956518"/>
            <a:ext cx="4114800" cy="2563209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95999" y="3956517"/>
            <a:ext cx="4417849" cy="2563209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8168" y="695180"/>
            <a:ext cx="4083027" cy="3057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18</a:t>
            </a:fld>
            <a:endParaRPr lang="en-US"/>
          </a:p>
        </p:txBody>
      </p:sp>
      <p:pic>
        <p:nvPicPr>
          <p:cNvPr id="19" name="Picture 18" descr="Chart, diagram, lin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72976" y="0"/>
            <a:ext cx="42684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346415" y="209213"/>
            <a:ext cx="8421688" cy="510954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19</a:t>
            </a:fld>
            <a:endParaRPr lang="en-US"/>
          </a:p>
        </p:txBody>
      </p:sp>
      <p:pic>
        <p:nvPicPr>
          <p:cNvPr id="18" name="Picture 18" descr="Chart, line chart&#10;&#10;Description automatically generated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293657" y="928120"/>
            <a:ext cx="5622983" cy="5307123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>
          <a:xfrm>
            <a:off x="6410248" y="933563"/>
            <a:ext cx="5007305" cy="52445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876536" y="593064"/>
            <a:ext cx="8421688" cy="126739"/>
          </a:xfrm>
        </p:spPr>
        <p:txBody>
          <a:bodyPr>
            <a:normAutofit fontScale="90000"/>
          </a:bodyPr>
          <a:lstStyle/>
          <a:p>
            <a:r>
              <a:rPr lang="en-US"/>
              <a:t>MEET OUR TEAM</a:t>
            </a:r>
          </a:p>
        </p:txBody>
      </p:sp>
      <p:sp>
        <p:nvSpPr>
          <p:cNvPr id="23" name="Date Placeholder 22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24" name="Footer Placeholder 23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25" name="Slide Number Placeholder 24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34215" y="2172298"/>
            <a:ext cx="9123571" cy="2330510"/>
            <a:chOff x="1720893" y="2825033"/>
            <a:chExt cx="8048560" cy="2050703"/>
          </a:xfrm>
        </p:grpSpPr>
        <p:sp>
          <p:nvSpPr>
            <p:cNvPr id="32" name="Text Placeholder 31"/>
            <p:cNvSpPr>
              <a:spLocks noGrp="1" noEditPoints="1"/>
            </p:cNvSpPr>
            <p:nvPr>
              <p:ph type="body" idx="1"/>
            </p:nvPr>
          </p:nvSpPr>
          <p:spPr>
            <a:xfrm>
              <a:off x="1720893" y="4532675"/>
              <a:ext cx="2317707" cy="343061"/>
            </a:xfrm>
          </p:spPr>
          <p:txBody>
            <a:bodyPr/>
            <a:lstStyle/>
            <a:p>
              <a:r>
                <a:rPr lang="en-GB"/>
                <a:t>Olive McKenzie</a:t>
              </a:r>
            </a:p>
          </p:txBody>
        </p:sp>
        <p:sp>
          <p:nvSpPr>
            <p:cNvPr id="36" name="Text Placeholder 35"/>
            <p:cNvSpPr>
              <a:spLocks noGrp="1" noEditPoints="1"/>
            </p:cNvSpPr>
            <p:nvPr>
              <p:ph type="body" idx="18"/>
            </p:nvPr>
          </p:nvSpPr>
          <p:spPr>
            <a:xfrm>
              <a:off x="4579765" y="4531611"/>
              <a:ext cx="2330816" cy="343061"/>
            </a:xfrm>
          </p:spPr>
          <p:txBody>
            <a:bodyPr/>
            <a:lstStyle/>
            <a:p>
              <a:r>
                <a:rPr lang="en-GB"/>
                <a:t>Jyothi </a:t>
              </a:r>
              <a:r>
                <a:rPr lang="en-GB" err="1"/>
                <a:t>Palle</a:t>
              </a:r>
              <a:endParaRPr lang="en-GB"/>
            </a:p>
          </p:txBody>
        </p:sp>
        <p:sp>
          <p:nvSpPr>
            <p:cNvPr id="40" name="Text Placeholder 39"/>
            <p:cNvSpPr>
              <a:spLocks noGrp="1" noEditPoints="1"/>
            </p:cNvSpPr>
            <p:nvPr>
              <p:ph type="body" idx="19"/>
            </p:nvPr>
          </p:nvSpPr>
          <p:spPr>
            <a:xfrm>
              <a:off x="7451746" y="4532675"/>
              <a:ext cx="2317707" cy="343061"/>
            </a:xfrm>
          </p:spPr>
          <p:txBody>
            <a:bodyPr/>
            <a:lstStyle/>
            <a:p>
              <a:r>
                <a:rPr lang="en-GB"/>
                <a:t>Hoi </a:t>
              </a:r>
              <a:r>
                <a:rPr lang="en-GB" err="1"/>
                <a:t>Hei</a:t>
              </a:r>
              <a:r>
                <a:rPr lang="en-GB"/>
                <a:t> Ng (Tony)</a:t>
              </a:r>
            </a:p>
          </p:txBody>
        </p:sp>
        <p:pic>
          <p:nvPicPr>
            <p:cNvPr id="81" name="Picture 80" descr="A person in a blue shirt&#10;&#10;Description automatically generated with medium confidence"/>
            <p:cNvPicPr>
              <a:picLocks noChangeAspect="1"/>
            </p:cNvPicPr>
            <p:nvPr/>
          </p:nvPicPr>
          <p:blipFill>
            <a:blip r:embed="rId1"/>
            <a:srcRect t="5395" b="19081"/>
            <a:stretch/>
          </p:blipFill>
          <p:spPr>
            <a:xfrm>
              <a:off x="7870598" y="2825033"/>
              <a:ext cx="1376884" cy="1570008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359" r="10522"/>
          <a:stretch/>
        </p:blipFill>
        <p:spPr>
          <a:xfrm>
            <a:off x="5315606" y="2172303"/>
            <a:ext cx="1560788" cy="18577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67458" y="2172303"/>
            <a:ext cx="1619234" cy="18209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/>
          <p:cNvSpPr>
            <a:spLocks noGrp="1" noEditPoints="1"/>
          </p:cNvSpPr>
          <p:nvPr>
            <p:ph type="title"/>
          </p:nvPr>
        </p:nvSpPr>
        <p:spPr>
          <a:xfrm>
            <a:off x="3415755" y="626093"/>
            <a:ext cx="8421688" cy="510954"/>
          </a:xfrm>
        </p:spPr>
        <p:txBody>
          <a:bodyPr>
            <a:normAutofit fontScale="90000"/>
          </a:bodyPr>
          <a:lstStyle/>
          <a:p>
            <a:r>
              <a:rPr lang="en-US"/>
              <a:t>Question 6- what are crimes closed 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1257" y="1453515"/>
            <a:ext cx="5185342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Investigation Complete  - No Suspect Identified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1257" y="2139315"/>
            <a:ext cx="7536656" cy="120032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Unable to prosecute suspect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Formal action is not in the public interest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Further action is not in the public interest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Further investigation is not in the public interest 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65056" y="3826600"/>
            <a:ext cx="7536656" cy="120032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Local resolution Offender given a caution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Suspect charged as part of another case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Court result unavailable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Action to be taken by another organisation 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27657" y="1453515"/>
            <a:ext cx="3247685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Complete with no Suspect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03856" y="2618286"/>
            <a:ext cx="5185342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Complete but couldn’t able to prosecute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3856" y="4153171"/>
            <a:ext cx="5185342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Actioned or prosecuted  </a:t>
            </a:r>
          </a:p>
        </p:txBody>
      </p:sp>
      <p:sp>
        <p:nvSpPr>
          <p:cNvPr id="6" name="Right Brace 5"/>
          <p:cNvSpPr/>
          <p:nvPr/>
        </p:nvSpPr>
        <p:spPr>
          <a:xfrm>
            <a:off x="1411741" y="5885089"/>
            <a:ext cx="81642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3256820" y="141863"/>
            <a:ext cx="8421688" cy="510954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21</a:t>
            </a:fld>
            <a:endParaRPr lang="en-US"/>
          </a:p>
        </p:txBody>
      </p:sp>
      <p:pic>
        <p:nvPicPr>
          <p:cNvPr id="20" name="Picture 20" descr="Chart, lin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08" y="652817"/>
            <a:ext cx="5671456" cy="4970743"/>
          </a:xfrm>
          <a:prstGeom prst="rect">
            <a:avLst/>
          </a:prstGeom>
        </p:spPr>
      </p:pic>
      <p:pic>
        <p:nvPicPr>
          <p:cNvPr id="3" name="Picture 3" descr="Chart, bar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642461"/>
            <a:ext cx="5891892" cy="4981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65" y="5710646"/>
            <a:ext cx="5575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 sz="1100"/>
              <a:t>Observed number of cases registered are proportioned to population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 sz="1100"/>
              <a:t>Police department able to close majority of the cases on paper but the prosecutor get punished are very less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 sz="1000"/>
              <a:t>Due to this the suspects could be repeating the crime or more new 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2930524" y="-123799"/>
            <a:ext cx="8421688" cy="1325563"/>
          </a:xfrm>
        </p:spPr>
        <p:txBody>
          <a:bodyPr/>
          <a:lstStyle/>
          <a:p>
            <a:r>
              <a:rPr lang="en-US" b="1"/>
              <a:t>Conclusion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2930524" y="784246"/>
            <a:ext cx="8420100" cy="2169402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Understand the crime types, crime rates and how they are distributed in West Midlands in year 2022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Violence and Sexual offences related cases ranked 1</a:t>
            </a:r>
            <a:r>
              <a:rPr lang="en-US" baseline="30000"/>
              <a:t>st</a:t>
            </a:r>
            <a:r>
              <a:rPr lang="en-US"/>
              <a:t> among crime types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 sz="1400"/>
              <a:t>Birmingham area is the focus city to lower crime rate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Population has no significant relationship with people committing crime (not precise calculation)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928936" y="4435992"/>
            <a:ext cx="8424864" cy="2285483"/>
            <a:chOff x="2928936" y="3431886"/>
            <a:chExt cx="8424864" cy="2285483"/>
          </a:xfrm>
        </p:grpSpPr>
        <p:sp>
          <p:nvSpPr>
            <p:cNvPr id="14" name="Title 1"/>
            <p:cNvSpPr txBox="1"/>
            <p:nvPr/>
          </p:nvSpPr>
          <p:spPr>
            <a:xfrm>
              <a:off x="2928936" y="3431886"/>
              <a:ext cx="8421688" cy="819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kern="1200" cap="all" spc="15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/>
                <a:t>Improvements</a:t>
              </a:r>
              <a:r>
                <a:rPr lang="en-GB"/>
                <a:t> </a:t>
              </a:r>
            </a:p>
          </p:txBody>
        </p:sp>
        <p:sp>
          <p:nvSpPr>
            <p:cNvPr id="15" name="Content Placeholder 3"/>
            <p:cNvSpPr txBox="1"/>
            <p:nvPr/>
          </p:nvSpPr>
          <p:spPr>
            <a:xfrm>
              <a:off x="2933700" y="4184286"/>
              <a:ext cx="8420100" cy="15330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US"/>
                <a:t>Spend more time to get in-depth analysis 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US"/>
                <a:t>Do more outside reading or researches on relevant topic and usage of python applications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US"/>
                <a:t>Get more accurate dataset (some small towns data were not included in the data set obtained)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28936" y="2568421"/>
            <a:ext cx="8421688" cy="2135967"/>
            <a:chOff x="2932112" y="2512840"/>
            <a:chExt cx="8421688" cy="2135967"/>
          </a:xfrm>
        </p:grpSpPr>
        <p:sp>
          <p:nvSpPr>
            <p:cNvPr id="29" name="Title 1"/>
            <p:cNvSpPr txBox="1"/>
            <p:nvPr/>
          </p:nvSpPr>
          <p:spPr>
            <a:xfrm>
              <a:off x="2932112" y="2512840"/>
              <a:ext cx="8421688" cy="819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kern="1200" cap="all" spc="15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/>
                <a:t>Ways to lower crime rate </a:t>
              </a:r>
            </a:p>
          </p:txBody>
        </p:sp>
        <p:sp>
          <p:nvSpPr>
            <p:cNvPr id="30" name="Content Placeholder 3"/>
            <p:cNvSpPr txBox="1"/>
            <p:nvPr/>
          </p:nvSpPr>
          <p:spPr>
            <a:xfrm>
              <a:off x="2932112" y="3115724"/>
              <a:ext cx="8420100" cy="15330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GB"/>
                <a:t>Identify the key people and places driving the violence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GB"/>
                <a:t>Invest in anti-violence workforce development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GB"/>
                <a:t>Commit to continuous improvement based on data, evidence</a:t>
              </a:r>
              <a:endParaRPr lang="en-US"/>
            </a:p>
            <a:p>
              <a:pPr marL="285750" indent="-285750">
                <a:buFont typeface="Arial" pitchFamily="34" charset="0" panose="020B0604020202020204"/>
                <a:buChar char="•"/>
              </a:pPr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/>
              <a:t>HOW WE GET results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243103" y="2217740"/>
            <a:ext cx="2882475" cy="823912"/>
          </a:xfrm>
        </p:spPr>
        <p:txBody>
          <a:bodyPr/>
          <a:lstStyle/>
          <a:p>
            <a:r>
              <a:rPr lang="en-US"/>
              <a:t>Excel 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1243103" y="3275410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To understand the structure of the dataset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Give information on how to approach in different applications in Python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4647664" y="2217740"/>
            <a:ext cx="2896671" cy="823912"/>
          </a:xfrm>
        </p:spPr>
        <p:txBody>
          <a:bodyPr/>
          <a:lstStyle/>
          <a:p>
            <a:r>
              <a:rPr lang="en-US"/>
              <a:t>Matplotlib 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4647664" y="3275410"/>
            <a:ext cx="2896671" cy="1997867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To produce plots to show the dataset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To get a clear picture of number of cases reported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/>
          </a:p>
        </p:txBody>
      </p:sp>
      <p:sp>
        <p:nvSpPr>
          <p:cNvPr id="7" name="Text Placeholder 6"/>
          <p:cNvSpPr>
            <a:spLocks noGrp="1" noEditPoints="1"/>
          </p:cNvSpPr>
          <p:nvPr>
            <p:ph type="body" idx="13"/>
          </p:nvPr>
        </p:nvSpPr>
        <p:spPr>
          <a:xfrm>
            <a:off x="8066420" y="2217740"/>
            <a:ext cx="2882475" cy="823912"/>
          </a:xfrm>
        </p:spPr>
        <p:txBody>
          <a:bodyPr/>
          <a:lstStyle/>
          <a:p>
            <a:r>
              <a:rPr lang="en-US" err="1"/>
              <a:t>Geopify</a:t>
            </a:r>
            <a:r>
              <a:rPr lang="en-US"/>
              <a:t> API</a:t>
            </a:r>
          </a:p>
        </p:txBody>
      </p:sp>
      <p:sp>
        <p:nvSpPr>
          <p:cNvPr id="8" name="Content Placeholder 7"/>
          <p:cNvSpPr>
            <a:spLocks noGrp="1" noEditPoints="1"/>
          </p:cNvSpPr>
          <p:nvPr>
            <p:ph sz="half" idx="14"/>
          </p:nvPr>
        </p:nvSpPr>
        <p:spPr>
          <a:xfrm>
            <a:off x="8066420" y="3275410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To produce the map distribution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Shows clearly how the crime types are distributed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/>
          </a:p>
        </p:txBody>
      </p:sp>
      <p:sp>
        <p:nvSpPr>
          <p:cNvPr id="9" name="Date Placeholder 8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10" name="Footer Placeholder 9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11" name="Slide Number Placeholder 10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333500" y="1854679"/>
            <a:ext cx="2895600" cy="49132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1333500" y="2346008"/>
            <a:ext cx="3432810" cy="2519363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Introduction</a:t>
            </a:r>
          </a:p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Dataset selection</a:t>
            </a:r>
          </a:p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Setup Questions</a:t>
            </a:r>
          </a:p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Conclusion</a:t>
            </a:r>
          </a:p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How do we get results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362075" y="267419"/>
            <a:ext cx="5111750" cy="49566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362075" y="1258739"/>
            <a:ext cx="6851483" cy="3370411"/>
          </a:xfrm>
        </p:spPr>
        <p:txBody>
          <a:bodyPr/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According to Region Security Guarding Report, West Midlands ranked 4</a:t>
            </a:r>
            <a:r>
              <a:rPr lang="en-US" baseline="30000"/>
              <a:t>th</a:t>
            </a:r>
            <a:r>
              <a:rPr lang="en-US"/>
              <a:t> highest crime rate in UK with an estimated population of 2.9 million people.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With over 250,000 crimes being reported a year, a reported crime rate of 110.6 crimes per 1000 people with violence and sexual offences being the highest reported crime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Present with graphs and plots to give a more in-depth picture of crimes happened in West Midlands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Recommendations to lower the crime rate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/>
          </a:p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https://data.police.uk/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838200" y="5860690"/>
            <a:ext cx="6851483" cy="495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 panose="020B0604020202020204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https://www.regionsecurityguarding.co.uk/blog/crime/top-10-most-dangerous-areas-in-england-and-wales/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/>
              <a:t>Data selection</a:t>
            </a:r>
            <a:br>
              <a:rPr lang="en-US"/>
            </a:b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3737028" y="6356349"/>
            <a:ext cx="3479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1"/>
          <p:cNvSpPr txBox="1"/>
          <p:nvPr/>
        </p:nvSpPr>
        <p:spPr>
          <a:xfrm>
            <a:off x="1774902" y="278780"/>
            <a:ext cx="962508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We have chosen 4 cities in the West Midlands with the highest rates of crime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65428" y="1277363"/>
            <a:ext cx="2743200" cy="1712288"/>
          </a:xfrm>
          <a:prstGeom prst="rect">
            <a:avLst/>
          </a:prstGeom>
        </p:spPr>
      </p:pic>
      <p:pic>
        <p:nvPicPr>
          <p:cNvPr id="11" name="Picture 11" descr="A picture containing sky, outdoor, old, stone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88204" y="1306550"/>
            <a:ext cx="2743200" cy="1670825"/>
          </a:xfrm>
          <a:prstGeom prst="rect">
            <a:avLst/>
          </a:prstGeom>
        </p:spPr>
      </p:pic>
      <p:pic>
        <p:nvPicPr>
          <p:cNvPr id="12" name="Picture 12" descr="A picture containing building, sky, outdoor, tower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54765" y="3677301"/>
            <a:ext cx="2743200" cy="17150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10829" y="836341"/>
            <a:ext cx="1626219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BIRMINGHAM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95585" y="873511"/>
            <a:ext cx="1626219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   COVENTRY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24975" y="3233853"/>
            <a:ext cx="2016512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     SANDWELL</a:t>
            </a:r>
          </a:p>
        </p:txBody>
      </p:sp>
      <p:pic>
        <p:nvPicPr>
          <p:cNvPr id="17" name="Picture 17" descr="A picture containing text, sky, outdoor, building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51034" y="3679400"/>
            <a:ext cx="2743200" cy="17108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53974" y="3280316"/>
            <a:ext cx="2220951" cy="64633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WOLVERHAMPTON</a:t>
            </a:r>
          </a:p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676774" y="1810512"/>
            <a:ext cx="6696075" cy="513398"/>
          </a:xfrm>
        </p:spPr>
        <p:txBody>
          <a:bodyPr/>
          <a:lstStyle/>
          <a:p>
            <a:r>
              <a:rPr lang="en-US"/>
              <a:t>Questions setup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 noEditPoints="1"/>
          </p:cNvSpPr>
          <p:nvPr>
            <p:ph type="body" sz="quarter" idx="13"/>
          </p:nvPr>
        </p:nvSpPr>
        <p:spPr>
          <a:xfrm>
            <a:off x="1292772" y="438096"/>
            <a:ext cx="678636" cy="514350"/>
          </a:xfrm>
        </p:spPr>
        <p:txBody>
          <a:bodyPr/>
          <a:lstStyle/>
          <a:p>
            <a:r>
              <a:rPr lang="en-US"/>
              <a:t>Q1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quarter" idx="14"/>
          </p:nvPr>
        </p:nvSpPr>
        <p:spPr>
          <a:xfrm>
            <a:off x="395701" y="1514421"/>
            <a:ext cx="2141764" cy="514350"/>
          </a:xfrm>
        </p:spPr>
        <p:txBody>
          <a:bodyPr/>
          <a:lstStyle/>
          <a:p>
            <a:r>
              <a:rPr lang="en-US"/>
              <a:t>Q2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15"/>
          </p:nvPr>
        </p:nvSpPr>
        <p:spPr>
          <a:xfrm>
            <a:off x="1002126" y="2590746"/>
            <a:ext cx="2141764" cy="514350"/>
          </a:xfrm>
        </p:spPr>
        <p:txBody>
          <a:bodyPr/>
          <a:lstStyle/>
          <a:p>
            <a:r>
              <a:rPr lang="en-US"/>
              <a:t>Q3</a:t>
            </a:r>
          </a:p>
        </p:txBody>
      </p:sp>
      <p:sp>
        <p:nvSpPr>
          <p:cNvPr id="6" name="Text Placeholder 5"/>
          <p:cNvSpPr>
            <a:spLocks noGrp="1" noEditPoints="1"/>
          </p:cNvSpPr>
          <p:nvPr>
            <p:ph type="body" sz="quarter" idx="16"/>
          </p:nvPr>
        </p:nvSpPr>
        <p:spPr>
          <a:xfrm>
            <a:off x="1586326" y="3667072"/>
            <a:ext cx="2141764" cy="514350"/>
          </a:xfrm>
        </p:spPr>
        <p:txBody>
          <a:bodyPr/>
          <a:lstStyle/>
          <a:p>
            <a:r>
              <a:rPr lang="en-US"/>
              <a:t>Q4</a:t>
            </a:r>
          </a:p>
        </p:txBody>
      </p:sp>
      <p:sp>
        <p:nvSpPr>
          <p:cNvPr id="12" name="Text Placeholder 11"/>
          <p:cNvSpPr>
            <a:spLocks noGrp="1" noEditPoints="1"/>
          </p:cNvSpPr>
          <p:nvPr>
            <p:ph type="body" sz="quarter" idx="17"/>
          </p:nvPr>
        </p:nvSpPr>
        <p:spPr>
          <a:xfrm>
            <a:off x="4065106" y="543852"/>
            <a:ext cx="5682398" cy="1010842"/>
          </a:xfrm>
        </p:spPr>
        <p:txBody>
          <a:bodyPr>
            <a:normAutofit/>
          </a:bodyPr>
          <a:lstStyle/>
          <a:p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Which area has the most crimes? (Olive)</a:t>
            </a:r>
            <a:endParaRPr lang="en-US" sz="1600"/>
          </a:p>
        </p:txBody>
      </p:sp>
      <p:sp>
        <p:nvSpPr>
          <p:cNvPr id="13" name="Text Placeholder 12"/>
          <p:cNvSpPr>
            <a:spLocks noGrp="1" noEditPoints="1"/>
          </p:cNvSpPr>
          <p:nvPr>
            <p:ph type="body" sz="quarter" idx="18"/>
          </p:nvPr>
        </p:nvSpPr>
        <p:spPr>
          <a:xfrm>
            <a:off x="4649599" y="1612888"/>
            <a:ext cx="6937896" cy="910529"/>
          </a:xfrm>
        </p:spPr>
        <p:txBody>
          <a:bodyPr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What kind of crimes occur in each area? /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Which crime has the most records in each area? (Olive)</a:t>
            </a:r>
            <a:endParaRPr lang="en-GB" sz="2100" b="0">
              <a:effectLst/>
            </a:endParaRPr>
          </a:p>
          <a:p>
            <a:br>
              <a:rPr lang="en-GB"/>
            </a:br>
            <a:endParaRPr lang="en-US"/>
          </a:p>
        </p:txBody>
      </p:sp>
      <p:sp>
        <p:nvSpPr>
          <p:cNvPr id="14" name="Text Placeholder 13"/>
          <p:cNvSpPr>
            <a:spLocks noGrp="1" noEditPoints="1"/>
          </p:cNvSpPr>
          <p:nvPr>
            <p:ph type="body" sz="quarter" idx="19"/>
          </p:nvPr>
        </p:nvSpPr>
        <p:spPr>
          <a:xfrm>
            <a:off x="5706869" y="3721139"/>
            <a:ext cx="5102680" cy="417527"/>
          </a:xfrm>
        </p:spPr>
        <p:txBody>
          <a:bodyPr>
            <a:normAutofit/>
          </a:bodyPr>
          <a:lstStyle/>
          <a:p>
            <a:r>
              <a:rPr lang="en-GB" sz="1600">
                <a:solidFill>
                  <a:srgbClr val="000000"/>
                </a:solidFill>
                <a:latin typeface="Calibri" pitchFamily="34" charset="0" panose="020F0502020204030204"/>
              </a:rPr>
              <a:t>What is the crime rate trend throughout 2022 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(Tony)</a:t>
            </a:r>
            <a:endParaRPr lang="en-US" sz="1600"/>
          </a:p>
        </p:txBody>
      </p:sp>
      <p:sp>
        <p:nvSpPr>
          <p:cNvPr id="15" name="Text Placeholder 14"/>
          <p:cNvSpPr>
            <a:spLocks noGrp="1" noEditPoints="1"/>
          </p:cNvSpPr>
          <p:nvPr>
            <p:ph type="body" sz="quarter" idx="20"/>
          </p:nvPr>
        </p:nvSpPr>
        <p:spPr>
          <a:xfrm>
            <a:off x="6096000" y="4791809"/>
            <a:ext cx="6004560" cy="417527"/>
          </a:xfrm>
        </p:spPr>
        <p:txBody>
          <a:bodyPr>
            <a:noAutofit/>
          </a:bodyPr>
          <a:lstStyle/>
          <a:p>
            <a:r>
              <a:rPr lang="en-GB" sz="16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What are Crime outcome status</a:t>
            </a:r>
            <a:r>
              <a:rPr lang="en-GB" sz="160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? (Jyothi)</a:t>
            </a:r>
            <a:endParaRPr lang="en-US" sz="1600">
              <a:latin typeface="Calibri" pitchFamily="34" charset="0" panose="020F0502020204030204"/>
              <a:cs typeface="Calibri" pitchFamily="34" charset="0" panose="020F0502020204030204"/>
            </a:endParaRPr>
          </a:p>
        </p:txBody>
      </p:sp>
      <p:sp>
        <p:nvSpPr>
          <p:cNvPr id="16" name="Date Placeholder 15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17" name="Footer Placeholder 16"/>
          <p:cNvSpPr>
            <a:spLocks noGrp="1" noEditPoints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18" name="Slide Number Placeholder 17"/>
          <p:cNvSpPr>
            <a:spLocks noGrp="1" noEditPoints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147936" y="698740"/>
            <a:ext cx="1433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5"/>
          <p:cNvSpPr txBox="1"/>
          <p:nvPr/>
        </p:nvSpPr>
        <p:spPr>
          <a:xfrm>
            <a:off x="2073008" y="4743398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9526" y="5872307"/>
            <a:ext cx="52310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What are the </a:t>
            </a:r>
            <a:r>
              <a:rPr lang="en-GB" sz="16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closed categories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? ( Jyothi)</a:t>
            </a:r>
            <a:endParaRPr lang="en-GB" sz="1600">
              <a:latin typeface="Calibri" pitchFamily="34" charset="0" panose="020F0502020204030204"/>
              <a:cs typeface="Calibri" pitchFamily="34" charset="0" panose="020F050202020403020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214772" y="2649360"/>
            <a:ext cx="6596102" cy="3664788"/>
            <a:chOff x="4214772" y="2649360"/>
            <a:chExt cx="6596102" cy="366478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853796" y="6056973"/>
              <a:ext cx="1433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 Placeholder 5"/>
            <p:cNvSpPr txBox="1"/>
            <p:nvPr/>
          </p:nvSpPr>
          <p:spPr>
            <a:xfrm>
              <a:off x="4214772" y="5799798"/>
              <a:ext cx="584200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itchFamily="34" charset="0" panose="020B0604020202020204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Q6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38528" y="2649360"/>
              <a:ext cx="56723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0" i="0" u="none" strike="noStrike">
                  <a:solidFill>
                    <a:srgbClr val="000000"/>
                  </a:solidFill>
                  <a:effectLst/>
                  <a:latin typeface="Calibri" pitchFamily="34" charset="0" panose="020F0502020204030204"/>
                </a:rPr>
                <a:t>How are the crime cases distributed in the 4 areas?</a:t>
              </a:r>
            </a:p>
            <a:p>
              <a:r>
                <a:rPr lang="en-GB" sz="1600" b="0" i="0" u="none" strike="noStrike">
                  <a:solidFill>
                    <a:srgbClr val="000000"/>
                  </a:solidFill>
                  <a:effectLst/>
                  <a:latin typeface="Calibri" pitchFamily="34" charset="0" panose="020F0502020204030204"/>
                </a:rPr>
                <a:t>Does the population affect the crime rate? (Tony)</a:t>
              </a:r>
              <a:endParaRPr lang="en-GB" sz="16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7998" y="594730"/>
            <a:ext cx="5445512" cy="92333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 b="1"/>
              <a:t>Overall Crimes in Birmingham, Coventry, Sandwell and Wolverhampton for the nine months January 2022 – September 2022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94463" y="223024"/>
            <a:ext cx="5464097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 b="1"/>
              <a:t>Question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2950" y="1551878"/>
            <a:ext cx="9023194" cy="64633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Ranking cities according to highest crime rate: (1)Birmingham, (2)Coventry, (2)Sandwell, (3)Wolverhampton</a:t>
            </a:r>
          </a:p>
        </p:txBody>
      </p:sp>
      <p:pic>
        <p:nvPicPr>
          <p:cNvPr id="4" name="Picture 4" descr="Chart, pi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02620" y="2240880"/>
            <a:ext cx="5586760" cy="39022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{84EB0DDD-EF98-419F-B871-A22ACC1E760F}tf67328976_win32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Data Analysis – Team project Crime rate in west midlands</vt:lpstr>
      <vt:lpstr>MEET OUR TEAM</vt:lpstr>
      <vt:lpstr>Agenda</vt:lpstr>
      <vt:lpstr>INTRODUCTION</vt:lpstr>
      <vt:lpstr>Data selection </vt:lpstr>
      <vt:lpstr>PowerPoint Presentation</vt:lpstr>
      <vt:lpstr>Questions setup</vt:lpstr>
      <vt:lpstr>PowerPoint Presentation</vt:lpstr>
      <vt:lpstr>PowerPoint Presentation</vt:lpstr>
      <vt:lpstr>Question 1</vt:lpstr>
      <vt:lpstr>     WHAT KIND OF CRIMES OCCUR IN EACH AREA?  </vt:lpstr>
      <vt:lpstr>PowerPoint Presentation</vt:lpstr>
      <vt:lpstr>Total crimes committed in January 2022 for all  four Areas</vt:lpstr>
      <vt:lpstr>PowerPoint Presentation</vt:lpstr>
      <vt:lpstr>PowerPoint Presentation</vt:lpstr>
      <vt:lpstr>Q3 - How are the crime cases distributed in the 4 areas? Does the population affect the crime rate? </vt:lpstr>
      <vt:lpstr>Q4 – Crime rate trend line birmingham, Wolverhampton, coventry and sandwell from jan-sept 2022(peaks and low points))</vt:lpstr>
      <vt:lpstr>PowerPoint Presentation</vt:lpstr>
      <vt:lpstr>Question 5</vt:lpstr>
      <vt:lpstr>Question 6- what are crimes closed outcomes</vt:lpstr>
      <vt:lpstr>Question 6</vt:lpstr>
      <vt:lpstr>Conclusion</vt:lpstr>
      <vt:lpstr>HOW WE GET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– Team project</dc:title>
  <dc:creator>ng tony</dc:creator>
  <cp:lastModifiedBy>Olive Mckenzie</cp:lastModifiedBy>
  <cp:revision>101</cp:revision>
  <dcterms:created xsi:type="dcterms:W3CDTF">2022-12-04T15:08:25Z</dcterms:created>
  <dcterms:modified xsi:type="dcterms:W3CDTF">2022-12-10T18:21:18Z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